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0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Why UX/UI Matters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Principles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s-MX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UI </a:t>
          </a:r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Principles</a:t>
          </a:r>
          <a:endParaRPr lang="es-MX" noProof="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UX/UI Workflow in Software Design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F430718B-1895-4404-A3EC-3B369C0CF7A1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Common Pitfalls</a:t>
          </a:r>
        </a:p>
      </dgm:t>
    </dgm:pt>
    <dgm:pt modelId="{54630432-72E5-44B1-B522-EA0FD45E19D4}" type="parTrans" cxnId="{BE8954B6-B499-4BE7-AFE0-51DDF391F5BA}">
      <dgm:prSet/>
      <dgm:spPr/>
      <dgm:t>
        <a:bodyPr/>
        <a:lstStyle/>
        <a:p>
          <a:endParaRPr lang="en-US"/>
        </a:p>
      </dgm:t>
    </dgm:pt>
    <dgm:pt modelId="{298C6ED4-693D-401C-9419-FADCCDE47A9E}" type="sibTrans" cxnId="{BE8954B6-B499-4BE7-AFE0-51DDF391F5BA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5" custScaleX="277778" custLinFactNeighborX="-80408" custLinFactNeighborY="2916">
        <dgm:presLayoutVars>
          <dgm:chMax val="1"/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990CC750-A5E3-46D2-B785-E52EC2E3F8A1}" type="pres">
      <dgm:prSet presAssocID="{8EF545BA-8D8A-4813-A428-2F18D76E61FA}" presName="sp" presStyleCnt="0"/>
      <dgm:spPr/>
    </dgm:pt>
    <dgm:pt modelId="{5BEF81F7-30D6-4600-94E1-486CAF65A6F7}" type="pres">
      <dgm:prSet presAssocID="{F430718B-1895-4404-A3EC-3B369C0CF7A1}" presName="linNode" presStyleCnt="0"/>
      <dgm:spPr/>
    </dgm:pt>
    <dgm:pt modelId="{1B64AC48-D6FE-4021-9546-98DF4F5E3F94}" type="pres">
      <dgm:prSet presAssocID="{F430718B-1895-4404-A3EC-3B369C0CF7A1}" presName="parentText" presStyleLbl="node1" presStyleIdx="4" presStyleCnt="5" custScaleX="277778">
        <dgm:presLayoutVars>
          <dgm:chMax val="1"/>
          <dgm:bulletEnabled val="1"/>
        </dgm:presLayoutVars>
      </dgm:prSet>
      <dgm:spPr/>
    </dgm:pt>
  </dgm:ptLst>
  <dgm:cxnLst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BE8954B6-B499-4BE7-AFE0-51DDF391F5BA}" srcId="{81269538-BFC5-48BB-BEA1-D7AF1F385FD5}" destId="{F430718B-1895-4404-A3EC-3B369C0CF7A1}" srcOrd="4" destOrd="0" parTransId="{54630432-72E5-44B1-B522-EA0FD45E19D4}" sibTransId="{298C6ED4-693D-401C-9419-FADCCDE47A9E}"/>
    <dgm:cxn modelId="{00FFA9BA-BB19-4DC9-80E5-75B6767544CA}" type="presOf" srcId="{F430718B-1895-4404-A3EC-3B369C0CF7A1}" destId="{1B64AC48-D6FE-4021-9546-98DF4F5E3F94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497DFFAF-0767-4D9C-A409-31FCB9BA7908}" type="presParOf" srcId="{99FD7F24-5BB9-46E8-BB7C-4B477B73B815}" destId="{990CC750-A5E3-46D2-B785-E52EC2E3F8A1}" srcOrd="7" destOrd="0" presId="urn:microsoft.com/office/officeart/2005/8/layout/vList5"/>
    <dgm:cxn modelId="{1E19A757-1EBF-4D95-9C6D-BB087FCE7611}" type="presParOf" srcId="{99FD7F24-5BB9-46E8-BB7C-4B477B73B815}" destId="{5BEF81F7-30D6-4600-94E1-486CAF65A6F7}" srcOrd="8" destOrd="0" presId="urn:microsoft.com/office/officeart/2005/8/layout/vList5"/>
    <dgm:cxn modelId="{79BA32DA-0C77-45E4-95C4-3120876C22BD}" type="presParOf" srcId="{5BEF81F7-30D6-4600-94E1-486CAF65A6F7}" destId="{1B64AC48-D6FE-4021-9546-98DF4F5E3F9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0722F-B757-4673-BD2F-9D4BAB5CEE8D}">
      <dsp:nvSpPr>
        <dsp:cNvPr id="0" name=""/>
        <dsp:cNvSpPr/>
      </dsp:nvSpPr>
      <dsp:spPr>
        <a:xfrm>
          <a:off x="0" y="21399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Why UX/UI Matters</a:t>
          </a:r>
        </a:p>
      </dsp:txBody>
      <dsp:txXfrm>
        <a:off x="33219" y="54618"/>
        <a:ext cx="3972761" cy="614061"/>
      </dsp:txXfrm>
    </dsp:sp>
    <dsp:sp modelId="{8A3FE5E4-2689-4041-B2C5-C63BC276A3EF}">
      <dsp:nvSpPr>
        <dsp:cNvPr id="0" name=""/>
        <dsp:cNvSpPr/>
      </dsp:nvSpPr>
      <dsp:spPr>
        <a:xfrm>
          <a:off x="0" y="737340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Principles</a:t>
          </a:r>
        </a:p>
      </dsp:txBody>
      <dsp:txXfrm>
        <a:off x="33219" y="770559"/>
        <a:ext cx="3972761" cy="614061"/>
      </dsp:txXfrm>
    </dsp:sp>
    <dsp:sp modelId="{1C763A21-352A-41D1-A2E2-E305DABA275D}">
      <dsp:nvSpPr>
        <dsp:cNvPr id="0" name=""/>
        <dsp:cNvSpPr/>
      </dsp:nvSpPr>
      <dsp:spPr>
        <a:xfrm>
          <a:off x="0" y="1451864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UI </a:t>
          </a: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Principles</a:t>
          </a:r>
          <a:endParaRPr lang="es-MX" sz="1900" kern="1200" noProof="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3219" y="1485083"/>
        <a:ext cx="3972761" cy="614061"/>
      </dsp:txXfrm>
    </dsp:sp>
    <dsp:sp modelId="{B9324B26-5FF5-4FF7-9073-66103CBE8481}">
      <dsp:nvSpPr>
        <dsp:cNvPr id="0" name=""/>
        <dsp:cNvSpPr/>
      </dsp:nvSpPr>
      <dsp:spPr>
        <a:xfrm>
          <a:off x="0" y="2166389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UX/UI Workflow in Software Design</a:t>
          </a:r>
        </a:p>
      </dsp:txBody>
      <dsp:txXfrm>
        <a:off x="33219" y="2199608"/>
        <a:ext cx="3972761" cy="614061"/>
      </dsp:txXfrm>
    </dsp:sp>
    <dsp:sp modelId="{1B64AC48-D6FE-4021-9546-98DF4F5E3F94}">
      <dsp:nvSpPr>
        <dsp:cNvPr id="0" name=""/>
        <dsp:cNvSpPr/>
      </dsp:nvSpPr>
      <dsp:spPr>
        <a:xfrm>
          <a:off x="1972" y="2859655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Common Pitfalls</a:t>
          </a:r>
        </a:p>
      </dsp:txBody>
      <dsp:txXfrm>
        <a:off x="35191" y="2892874"/>
        <a:ext cx="3972761" cy="614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Hick’s Law</a:t>
            </a:r>
            <a:r>
              <a:rPr lang="en-US" dirty="0"/>
              <a:t> 🕒</a:t>
            </a:r>
            <a:br>
              <a:rPr lang="en-US" dirty="0"/>
            </a:br>
            <a:r>
              <a:rPr lang="en-US" i="1" dirty="0"/>
              <a:t>The more choices you offer, the longer it takes for users to decide — keep it simple.</a:t>
            </a:r>
            <a:r>
              <a:rPr lang="en-US" dirty="0"/>
              <a:t> </a:t>
            </a:r>
          </a:p>
          <a:p>
            <a:r>
              <a:rPr lang="en-US" b="1" dirty="0"/>
              <a:t>Gestalt Principles</a:t>
            </a:r>
            <a:r>
              <a:rPr lang="en-US" dirty="0"/>
              <a:t> 🔍</a:t>
            </a:r>
            <a:br>
              <a:rPr lang="en-US" dirty="0"/>
            </a:br>
            <a:r>
              <a:rPr lang="en-US" i="1" dirty="0"/>
              <a:t>Users naturally group and interpret elements as a whole, not just as separate parts.</a:t>
            </a:r>
            <a:endParaRPr lang="en-US" dirty="0"/>
          </a:p>
          <a:p>
            <a:r>
              <a:rPr lang="en-US" b="1" dirty="0"/>
              <a:t>Fitts’s Law</a:t>
            </a:r>
            <a:r>
              <a:rPr lang="en-US" dirty="0"/>
              <a:t> 🎯</a:t>
            </a:r>
            <a:br>
              <a:rPr lang="en-US" dirty="0"/>
            </a:br>
            <a:r>
              <a:rPr lang="en-US" i="1" dirty="0"/>
              <a:t>The bigger and closer a target, the faster and easier it is to hit.</a:t>
            </a:r>
            <a:endParaRPr lang="en-US" dirty="0"/>
          </a:p>
          <a:p>
            <a:r>
              <a:rPr lang="en-US" b="1" dirty="0"/>
              <a:t>Jakob’s Law</a:t>
            </a:r>
            <a:r>
              <a:rPr lang="en-US" dirty="0"/>
              <a:t> 📚</a:t>
            </a:r>
            <a:br>
              <a:rPr lang="en-US" dirty="0"/>
            </a:br>
            <a:r>
              <a:rPr lang="en-US" i="1" dirty="0"/>
              <a:t>Users expect your design to work like the sites and apps they already know.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EE60E-651F-40CC-AD73-C00F10CE42B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48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"Most design failures aren’t due to lack of creativity — they’re due to skipping fundamentals."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EE60E-651F-40CC-AD73-C00F10CE42B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649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17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43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904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37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13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1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6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4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70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66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32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296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5400" noProof="0" dirty="0">
                <a:latin typeface="Rockwell" panose="02060603020205020403" pitchFamily="18" charset="0"/>
              </a:rPr>
              <a:t>Diseño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24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Ing. Jonathan </a:t>
            </a:r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solis</a:t>
            </a:r>
            <a:r>
              <a:rPr lang="es-MX" sz="24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parajeles</a:t>
            </a:r>
            <a:endParaRPr lang="es-MX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itcr</a:t>
            </a:r>
            <a:endParaRPr lang="es-MX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1505-F9DC-AF02-1AE2-CDE3CF56A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Workshop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9D62AC-E3B6-B626-FC25-DE4BAB87F4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746982"/>
            <a:ext cx="6792244" cy="2534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Name tech products you love (or hate) and why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Pick one relatable tech theme </a:t>
            </a:r>
            <a:r>
              <a:rPr lang="en-US" altLang="en-US" sz="1800" dirty="0">
                <a:latin typeface="Arial" panose="020B0604020202020204" pitchFamily="34" charset="0"/>
              </a:rPr>
              <a:t>(app / software)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 Sketch a proto-persona (Demographics, pain points, scenarios)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Sketch the idea and vote!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4" descr="The meaning and symbolism of the word - «Workshop»">
            <a:extLst>
              <a:ext uri="{FF2B5EF4-FFF2-40B4-BE49-F238E27FC236}">
                <a16:creationId xmlns:a16="http://schemas.microsoft.com/office/drawing/2014/main" id="{E53FEAE3-431B-4E60-ACE5-FCD72963D4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The meaning and symbolism of the word - «Workshop»">
            <a:extLst>
              <a:ext uri="{FF2B5EF4-FFF2-40B4-BE49-F238E27FC236}">
                <a16:creationId xmlns:a16="http://schemas.microsoft.com/office/drawing/2014/main" id="{E0BAADE1-E146-67BE-605A-BFD74A5D91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The meaning and symbolism of the word - «Workshop»">
            <a:extLst>
              <a:ext uri="{FF2B5EF4-FFF2-40B4-BE49-F238E27FC236}">
                <a16:creationId xmlns:a16="http://schemas.microsoft.com/office/drawing/2014/main" id="{D32AE50F-992F-264F-111A-5EDDB78056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0" descr="The meaning and symbolism of the word - «Workshop»">
            <a:extLst>
              <a:ext uri="{FF2B5EF4-FFF2-40B4-BE49-F238E27FC236}">
                <a16:creationId xmlns:a16="http://schemas.microsoft.com/office/drawing/2014/main" id="{5A67EC96-06C2-6288-281F-56EFBF71D8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2" descr="The meaning and symbolism of the word - «Workshop»">
            <a:extLst>
              <a:ext uri="{FF2B5EF4-FFF2-40B4-BE49-F238E27FC236}">
                <a16:creationId xmlns:a16="http://schemas.microsoft.com/office/drawing/2014/main" id="{2869818D-7632-3F94-23DF-B5866AB20D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3200" y="3886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4" descr="The meaning and symbolism of the word - «Workshop»">
            <a:extLst>
              <a:ext uri="{FF2B5EF4-FFF2-40B4-BE49-F238E27FC236}">
                <a16:creationId xmlns:a16="http://schemas.microsoft.com/office/drawing/2014/main" id="{03DBBF7B-83DD-F397-7098-D961A5883F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05600" y="4038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86C00F-7E1E-122F-6A2E-309E6A4DD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509" y="152400"/>
            <a:ext cx="432629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402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Designing Experiences That Work</a:t>
            </a:r>
            <a:endParaRPr lang="es-MX" sz="4400" noProof="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3742253"/>
              </p:ext>
            </p:extLst>
          </p:nvPr>
        </p:nvGraphicFramePr>
        <p:xfrm>
          <a:off x="1141413" y="2249488"/>
          <a:ext cx="4043145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Mockplus - Free, Online UX Design Tool For Beginners">
            <a:extLst>
              <a:ext uri="{FF2B5EF4-FFF2-40B4-BE49-F238E27FC236}">
                <a16:creationId xmlns:a16="http://schemas.microsoft.com/office/drawing/2014/main" id="{240DCECC-104E-D123-AB4D-659E726FE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409" y="2249488"/>
            <a:ext cx="5410949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400" dirty="0" err="1">
                <a:latin typeface="Rockwell" panose="02060603020205020403" pitchFamily="18" charset="0"/>
              </a:rPr>
              <a:t>Why</a:t>
            </a:r>
            <a:r>
              <a:rPr lang="es-MX" sz="4400" dirty="0">
                <a:latin typeface="Rockwell" panose="02060603020205020403" pitchFamily="18" charset="0"/>
              </a:rPr>
              <a:t> </a:t>
            </a:r>
            <a:r>
              <a:rPr lang="es-MX" dirty="0">
                <a:latin typeface="Rockwell" panose="02060603020205020403" pitchFamily="18" charset="0"/>
              </a:rPr>
              <a:t>UX/UI </a:t>
            </a:r>
            <a:r>
              <a:rPr lang="es-MX" sz="4400" dirty="0" err="1">
                <a:latin typeface="Rockwell" panose="02060603020205020403" pitchFamily="18" charset="0"/>
              </a:rPr>
              <a:t>matters</a:t>
            </a:r>
            <a:endParaRPr lang="es-MX" sz="4400" noProof="0" dirty="0">
              <a:latin typeface="Rockwell" panose="02060603020205020403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D686FF-FF4E-8A88-E5AA-CB34274FF0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3" y="2360201"/>
            <a:ext cx="501274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88% of online users won’t return after a bad experience.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Good design improves engagement, conversions, and loyalty.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UX/UI can be your biggest competitive advantage.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A263E9-3024-741B-B0E5-3D9746F2B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153" y="2097088"/>
            <a:ext cx="5391902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097F0-534C-DAC8-8D28-FA340D7E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446A1-8915-65F5-B39C-0BFA53829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Principles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7EC7ECC-FB38-EE49-E15B-E523198842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3" y="1835311"/>
            <a:ext cx="4296861" cy="3780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Clarity: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Users instantly understand what to do.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Consistency: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Predictable patterns build trust.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Accessibility: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Inclusive design works for everyone.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Real-World Mapping: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Interfaces match how people think.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7D8E84-10C4-51C1-7AA0-943DCC072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74" y="1668253"/>
            <a:ext cx="6260431" cy="352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18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95308-A952-8B09-3272-322CB02CD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087C2-19F1-2252-8628-623FC21C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s-MX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 </a:t>
            </a:r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Principles</a:t>
            </a:r>
            <a:endParaRPr lang="es-MX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6451ACA-D1A9-1AEE-3ABF-7C2DFDC48D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3750" y="2413337"/>
            <a:ext cx="4137671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 hierarchy guides attention.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 shows system response.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Alignment with brand identity.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layouts adapt to devices.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949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533AA-567B-F40C-1948-1A197B908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814C7-4986-6C99-6110-4E7444843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UX/UI Workflow in Software Design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4EED300-259A-B531-6365-AA2D368538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985632"/>
            <a:ext cx="422423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Research &amp; user personas.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Wireframes &amp; low-fidelity prototypes.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Usability testing &amp; iteration.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 handoff to developer.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152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E0F7E-7DAB-E9C5-D3CE-83191F1A2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833A1-035F-2FA0-8E27-E9DC0321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Common Pitfalls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8B1EC3B0-BEA5-0622-F702-2E89D3F8A6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56163"/>
            <a:ext cx="374650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Overcomplicating the interface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Inconsistency across screens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Neglecting accessibility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Skipping usability testing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85" name="Picture 13" descr="Common Web Designing Pitfalls and How to Avoid Them – INSYDS//">
            <a:extLst>
              <a:ext uri="{FF2B5EF4-FFF2-40B4-BE49-F238E27FC236}">
                <a16:creationId xmlns:a16="http://schemas.microsoft.com/office/drawing/2014/main" id="{E5E2951A-5292-8399-0A53-AA8523D35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38250"/>
            <a:ext cx="515620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890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Figma for Your Design Portfolio, Part 2: Building Your Portfolio in Figma">
            <a:extLst>
              <a:ext uri="{FF2B5EF4-FFF2-40B4-BE49-F238E27FC236}">
                <a16:creationId xmlns:a16="http://schemas.microsoft.com/office/drawing/2014/main" id="{6A45FF3F-A099-A921-D4B6-DE5DCAF3F7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2" name="Picture 4" descr="Figma for Your Design Portfolio, Part 2: Building Your Portfolio in Figma">
            <a:extLst>
              <a:ext uri="{FF2B5EF4-FFF2-40B4-BE49-F238E27FC236}">
                <a16:creationId xmlns:a16="http://schemas.microsoft.com/office/drawing/2014/main" id="{12E10AD7-5A18-D2ED-0068-1D93268D7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531" y="1892473"/>
            <a:ext cx="3894137" cy="276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90F67F-0588-8963-F285-FD76C5F607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Figma</a:t>
            </a:r>
          </a:p>
        </p:txBody>
      </p:sp>
    </p:spTree>
    <p:extLst>
      <p:ext uri="{BB962C8B-B14F-4D97-AF65-F5344CB8AC3E}">
        <p14:creationId xmlns:p14="http://schemas.microsoft.com/office/powerpoint/2010/main" val="3516758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47596-0A96-8A61-5851-EEBB6C1A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Stitch</a:t>
            </a:r>
          </a:p>
        </p:txBody>
      </p:sp>
      <p:sp>
        <p:nvSpPr>
          <p:cNvPr id="4" name="AutoShape 2" descr="Como Usar o Google Stitch para Design de Interface (Mesmo Sem Ser um ...">
            <a:extLst>
              <a:ext uri="{FF2B5EF4-FFF2-40B4-BE49-F238E27FC236}">
                <a16:creationId xmlns:a16="http://schemas.microsoft.com/office/drawing/2014/main" id="{9BE833A4-72A3-960C-7BAE-1808E8FC1B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Como Usar o Google Stitch para Design de Interface (Mesmo Sem Ser um ...">
            <a:extLst>
              <a:ext uri="{FF2B5EF4-FFF2-40B4-BE49-F238E27FC236}">
                <a16:creationId xmlns:a16="http://schemas.microsoft.com/office/drawing/2014/main" id="{B2A08749-0110-0DA9-0AE1-B014208386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04" name="Picture 12" descr="Google Stitch – 人工智能驱动的UI设计与前端代码生成器 | Online's Tool">
            <a:extLst>
              <a:ext uri="{FF2B5EF4-FFF2-40B4-BE49-F238E27FC236}">
                <a16:creationId xmlns:a16="http://schemas.microsoft.com/office/drawing/2014/main" id="{32A2B516-F3FD-B037-9C45-78C9A2F90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116" y="1819330"/>
            <a:ext cx="5972968" cy="382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635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215</TotalTime>
  <Words>321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Rockwell</vt:lpstr>
      <vt:lpstr>Tahoma</vt:lpstr>
      <vt:lpstr>Office 2013 - 2022 Theme</vt:lpstr>
      <vt:lpstr>Diseño de software</vt:lpstr>
      <vt:lpstr>Designing Experiences That Work</vt:lpstr>
      <vt:lpstr>Why UX/UI matters</vt:lpstr>
      <vt:lpstr>UX Principles</vt:lpstr>
      <vt:lpstr>UI Principles</vt:lpstr>
      <vt:lpstr>The UX/UI Workflow in Software Design</vt:lpstr>
      <vt:lpstr>Common Pitfalls</vt:lpstr>
      <vt:lpstr>PowerPoint Presentation</vt:lpstr>
      <vt:lpstr>Stitch</vt:lpstr>
      <vt:lpstr>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Andres Solis Parajeles</dc:creator>
  <cp:lastModifiedBy>Jonathan Andres Solis Parajeles</cp:lastModifiedBy>
  <cp:revision>1</cp:revision>
  <dcterms:created xsi:type="dcterms:W3CDTF">2025-08-14T04:03:43Z</dcterms:created>
  <dcterms:modified xsi:type="dcterms:W3CDTF">2025-08-14T07:39:34Z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